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4030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3895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6111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4836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1740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9342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5424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0957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820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8738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197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7E6F-16DE-48C5-95ED-CDBBC3C10F21}" type="datetimeFigureOut">
              <a:rPr lang="sr-Latn-ME" smtClean="0"/>
              <a:t>18.5.2015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EAEE-ECED-4E49-A9A5-432E62DB5AA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2128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lavkohr@t-com.m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endParaRPr lang="sr-Latn-M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00075"/>
            <a:ext cx="12191999" cy="498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Latn-ME" sz="4000" b="1" dirty="0" smtClean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</a:t>
            </a:r>
            <a:endParaRPr lang="sr-Latn-ME" b="1" i="1" dirty="0" smtClean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VODNI RESURSI CRNE GORE: RASPOLOŽIVOST, ISKORISTLJIVOST, EKONOMIČNOST, PREZENTACIJA, STAVOVI AUTORA</a:t>
            </a:r>
            <a:endParaRPr lang="sr-Latn-M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r-Latn-ME" b="1" i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Latn-C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„Treba obezbijediti da se razvoj i upravljanje vodnim resursima odvija u sklopu nacionalnog planiranja i da postoji stalna koordinacija između svih tijela odgovornih za istraživanje, razvoj i upravljanje vodnim resursima</a:t>
            </a:r>
            <a:r>
              <a:rPr lang="sr-Latn-CS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</a:p>
          <a:p>
            <a:endParaRPr lang="sr-Latn-M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r-Latn-CS" sz="1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Izvještaja Konferencije UN o vodama -Mar del Plata, 1977. </a:t>
            </a:r>
            <a:endParaRPr lang="sr-Latn-ME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hangingPunct="0"/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</a:pPr>
            <a:r>
              <a:rPr lang="sr-Latn-ME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Slavko Hrvačević,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dipl.ing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ME" b="1" i="1" u="sng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</a:pPr>
            <a:r>
              <a:rPr lang="en-US" b="1" i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slavkohr@t-com.me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r-Latn-M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5" y="0"/>
            <a:ext cx="2166937" cy="1512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758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73466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734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ME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7.3</a:t>
            </a:r>
            <a:r>
              <a:rPr lang="sr-Latn-ME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pitanju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saniranja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gubitaka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retenzije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Vrtac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stručni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izazov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decenijama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potreban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krajnje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ozbiljan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sveobuhvatan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pristup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ovoj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vrsti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problematike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poštovanjem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savremenih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dostignuća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nauke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Uspješnost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saniranju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gubitaka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retenzije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Vrtac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odnosno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uspješnom</a:t>
            </a:r>
            <a:r>
              <a:rPr lang="en-U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</a:t>
            </a:r>
            <a:r>
              <a:rPr lang="sr-Latn-CS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ealizacijom ovakvog Projekta bi sasvim sigurno poboljšala </a:t>
            </a:r>
            <a:r>
              <a:rPr lang="sr-Latn-CS" b="1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regulisanje režima voda u nikšićkom polju i  unapređenja  vršnog  rada HE „Perućica“.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r-Latn-CS" b="1" i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M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7.4.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Hidroelektrana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Komarnica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smještena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uzanom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kanjonu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Komarnice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50 km od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»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Komarnica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bi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»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Lonci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«. 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Elektrana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bi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imala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srednju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godišnju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proizvodnju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231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GWh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instalisanu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snagu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160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MW</a:t>
            </a:r>
            <a:r>
              <a:rPr lang="sr-Latn-M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tom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dijelu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kanjona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veoma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koncentracija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podužnog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pada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potezu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 km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realizuje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bruto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pad od 114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sr-Latn-M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KNU 816 mnm, KKB 819 mnm.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7.5. - 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7.6.</a:t>
            </a:r>
            <a:r>
              <a:rPr lang="sr-Latn-M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l-SI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Razmatranjem 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varijante sa podizanjem kote uspora HE »Komarnica«,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dobilo bi se znatno veće i vrednije postrojenje, od predloženog u Planskim dokumentima.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Razmatranje varijante sa nižom kotom </a:t>
            </a: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»Komarnica« 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izgradnja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„Šavnik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 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profilu Kondžila.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Šavnik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”,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najuzvodnije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čeono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postrojenje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kojim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iskorišćava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toka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Pridvorice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Bukovice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pritokama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da bi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povećala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energetska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proizvodnja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tog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postrojenja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predviđeno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zahvatanje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Komarnice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uvođenje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Šavnik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tunelom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Petnjica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locirana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 km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nizvodno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Šavnika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Kondžila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Kota NU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950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plavi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naselje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Šavnik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Kondžila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lučna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hidrauličke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175 m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konstruktivne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200 m. </a:t>
            </a:r>
            <a:endParaRPr lang="sr-Latn-CS" b="1" i="1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20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pic>
        <p:nvPicPr>
          <p:cNvPr id="4" name="Picture 3" descr="3.1.6.2. Podužni profil HE na r. Pivi(po VOCG - 1981.tif"/>
          <p:cNvPicPr/>
          <p:nvPr/>
        </p:nvPicPr>
        <p:blipFill>
          <a:blip r:embed="rId3" cstate="print">
            <a:lum contrast="10000"/>
          </a:blip>
          <a:srcRect l="7362" t="18113" r="36043" b="52169"/>
          <a:stretch>
            <a:fillRect/>
          </a:stretch>
        </p:blipFill>
        <p:spPr>
          <a:xfrm>
            <a:off x="0" y="0"/>
            <a:ext cx="7486650" cy="52006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48525" y="0"/>
            <a:ext cx="4943475" cy="4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Sedamdesetih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godina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Projekat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osporavan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razloga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jer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tadašnjim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planskim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dokumentima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veliki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glavnih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vodotoka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CG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potopljeni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predviđeni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akumualciona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odnosno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postrojenja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Studijskim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rješenjima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dokazano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mnogo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ekonomičnije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Komarnice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osporeno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potapanje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Šavnika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branom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profilu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Kondžila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5200650"/>
            <a:ext cx="1208722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osnovni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zaključak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Drugi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zaključak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bio da se ne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potapa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Kolašin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Bakovića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Klisura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već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se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uzvodni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Žuti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Krš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projektuje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prevođenjem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22 m</a:t>
            </a:r>
            <a:r>
              <a:rPr lang="en-US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/s. 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 razmatranju predloženih varijanti, potrebno se prilagoditi očuvanju kanjona Nevidio.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3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75866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8588" y="173491"/>
            <a:ext cx="12063412" cy="7236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Posebna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osobenost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hidroenergetskog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potencijala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Pive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mogućnost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formiranja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velikih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akumulacionih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basena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značajno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regulisanje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vremenska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preraspodjela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protoka</a:t>
            </a:r>
            <a:r>
              <a:rPr lang="en-U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pomenute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četiri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akumulacije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Kruševo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Piva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Komarnica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Šavnik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podizanjem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Bijela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iskoristio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 se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energetski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vodoprivredno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najcjelishodniji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način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čitav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Pive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Tarom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blizu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izvorišnog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dijela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ušća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rijeke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Tušine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Bukovicu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ME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predlaže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se,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aktivnostika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u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dogovoru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mjerodavnima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razgovara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podizanja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kote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Buk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Bijela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do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kote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438.00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Raspodjela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bi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izvršena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bazi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hidroenergetskog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potencijala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odnosno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Q-H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dijagrama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potopljene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Navedena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opšte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poznata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svijetu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koristi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raspodjelu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hidropotencijala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Latn-C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„Socijalno stabilan projekat je onaj koji je tako pripremljen, najavljen i predstavljen-da većina javnosti sa nestrpljenjem očekuje da se krene sa njegovom realizacijom“.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sr-Latn-C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sr-Latn-C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                                                               </a:t>
            </a:r>
            <a:r>
              <a:rPr lang="sr-Latn-C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Đorđević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endParaRPr lang="sr-Latn-M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6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80806" y="814387"/>
            <a:ext cx="2977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6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Hvala</a:t>
            </a:r>
            <a:endParaRPr lang="sr-Latn-ME" sz="6000" dirty="0"/>
          </a:p>
        </p:txBody>
      </p:sp>
    </p:spTree>
    <p:extLst>
      <p:ext uri="{BB962C8B-B14F-4D97-AF65-F5344CB8AC3E}">
        <p14:creationId xmlns:p14="http://schemas.microsoft.com/office/powerpoint/2010/main" val="77171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18622" y="137459"/>
            <a:ext cx="2743059" cy="3790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r-Latn-CS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RASPOLOŽIVOST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775" y="685800"/>
            <a:ext cx="12087226" cy="659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Procijenjeni raspoloživi ukupni vodni potencijal Crne Gore iznosi od 13.756 x 10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toku godine ili 73.3 % od ukupnog oticaja sa njene teritorije, koji se procjenjuje da iznosi 18.754 x 10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vode u toku godine. Sa terena Crne Gore otiče prosječno oko 595 m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 vlastitih voda, što je ekvivalentno sloju oticanja od 1360 mm godišnje. Tranzitne vode iznose 29 m</a:t>
            </a:r>
            <a:r>
              <a:rPr lang="sl-SI" b="1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 tako da vode vlastitog sliva čine preko 95 % ukupnog oticanja.</a:t>
            </a:r>
            <a:endParaRPr lang="sl-SI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pored izuzetnog hidropotencijala izraženi su problemi kako u proizvodnji električne energije  tako i u oblasti vodosnabdijevanja. Analiza raspodjela godišnjih količina padavina na teritoriji Crne Gore, ukazuju na veliku neravnomjernost.</a:t>
            </a:r>
            <a:r>
              <a:rPr lang="sl-SI" b="1" dirty="0"/>
              <a:t> </a:t>
            </a:r>
            <a:endParaRPr lang="sl-SI" b="1" dirty="0" smtClean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l-SI" b="1" dirty="0" smtClean="0"/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sr-Latn-CS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 ISKORIŠĆENOST</a:t>
            </a:r>
            <a:endParaRPr lang="sr-Latn-M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 bruto potencijala oko 17 % je iskorišćeno u 9 hidroelektrana ukupne prosječne godišnje proizvodnje od 1725 GWh i to u dva najveća hidroenergetska objekta HE »Perućica« (307 MW, 960 GWh/god) na rijeci Zeti i HE »Piva« (342 MW, 765 GWh/god) na rijeci Pivi. U sedam malih hidroelektrana (»Glava Zete«, »Slap Zete«, »Rijeka Mušovića«, »Šavnik«, »Lijeva Rijeka«, »Podgor« i »Rijeka Crnojevića«), ukupne instalisane snage od 9 MW se bilansira godišnja proizvodnja oko 21 GWh.</a:t>
            </a:r>
            <a:endParaRPr lang="sr-Latn-M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l-SI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sr-Latn-ME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4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9062" y="149635"/>
            <a:ext cx="1068228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PLANIRANA HE RJEŠENJA PREMA POSTOJEĆIM STRATEŠKIM DOKUMENTIMA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061" y="788277"/>
            <a:ext cx="11682413" cy="618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Crna Gora se nalazi u »mreži« proklamovanih ekoloških kriturijuma, sa jedne strane i zahtjeva neodložnog rješavanja izgradnje novih energetskih objekata sa druge strane. Zastoj u realizaciji korišćenja obnovljivog prirodnog bogatstva, nastao je očigledno kao rezultat </a:t>
            </a: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pogrešne ekološke valorizacije planiranih objekata i odsustva dogovora o strategiji korišćenja najčistijeg vida energije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85750" lvl="1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sl-SI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Integralni </a:t>
            </a:r>
            <a:r>
              <a:rPr lang="sl-SI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 korišćenja rijeke </a:t>
            </a:r>
            <a:r>
              <a:rPr lang="sl-SI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Morače, Tare i Pive;</a:t>
            </a:r>
          </a:p>
          <a:p>
            <a:pPr marL="285750" lvl="1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sr-Latn-C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Korišćenje hidropotencijala rijeka Lim, </a:t>
            </a:r>
            <a:r>
              <a:rPr lang="sr-Latn-CS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Ćehotine </a:t>
            </a:r>
            <a:r>
              <a:rPr lang="sr-Latn-C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sr-Latn-CS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Ibra.</a:t>
            </a:r>
          </a:p>
          <a:p>
            <a:endParaRPr lang="sr-Latn-ME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Uticaj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u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Moraču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režim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Morače</a:t>
            </a:r>
            <a:endParaRPr lang="sr-Latn-ME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 algn="just">
              <a:lnSpc>
                <a:spcPct val="115000"/>
              </a:lnSpc>
            </a:pPr>
            <a:endParaRPr lang="sr-Latn-ME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Prosječna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količina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prevodi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22.2 m</a:t>
            </a:r>
            <a:r>
              <a:rPr lang="en-US" sz="16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/s;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tome,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Bakovića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Klisura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se u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Taru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prosječno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ispušta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količina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4.5 m</a:t>
            </a:r>
            <a:r>
              <a:rPr lang="en-US" sz="16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r-Latn-M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Poslije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preostali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prosječni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protok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Trebaljeva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17% od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prirodnog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protoka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Ovaj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procenat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idući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nizvodno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povećava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da bi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Šćepan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Polja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dostigao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73% </a:t>
            </a:r>
            <a:r>
              <a:rPr lang="sr-Latn-M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Idući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dalje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nizvodno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procenat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smanjenja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protoka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Drine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Buk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Bijele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12%,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Višegrada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7%,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Zvornika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6%, a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ušća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Drine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reda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5%.</a:t>
            </a:r>
            <a:endParaRPr lang="sr-Latn-M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Morače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najveće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povećanje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Andrijeva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(60%), a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najmanje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Botuna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(13%).</a:t>
            </a:r>
            <a:endParaRPr lang="sr-Latn-M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</a:t>
            </a:r>
            <a:r>
              <a:rPr lang="en-US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navedenog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proizilazi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da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će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posmatranom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potezu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Tare,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protoci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sušnim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mjesecima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biti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veći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nego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prirodnom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režimu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saglasnosti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realizacije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prevođenja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još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uvijek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doći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zbog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toga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subjekti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odlučivanja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Srbiji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BiH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navodeći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razlog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poremećaj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bilansu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8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884" y="108884"/>
            <a:ext cx="291618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sr-Latn-CS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ENERGETSKI IZAZOVI</a:t>
            </a:r>
            <a:endParaRPr lang="sr-Latn-M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884" y="1024752"/>
            <a:ext cx="12192001" cy="509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osnovu dosadašnje hidrološke izučenosti mreže površinskih vodotoka, konstatuje se izražena vodnost u odnosu na relativno malu površinu teritorije. Naveo bih i da se raspolaže sa respektivnim tehnički raspoloživim hidroenergetskim potencijalom, te se stvaraju predpostavke da se u dužem vremenskom periodu zadovolje potrebe u elektroenergiji korišćenjem hidropotencijala. Sa druge strane, realizacija hidroenergetskih objekata je u značajnom kašnjenju u odnosu na potrebe. Najvažniji objekti za hidroenergetsko korišćenje vodotoka su akumulacije, bez čije izgradnje nije moguće koristiti hidropotencijal u značajnijoj mjeri. Izgradnja adekvatnih </a:t>
            </a:r>
            <a:r>
              <a:rPr lang="sr-Latn-CS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akumulacija koje mogu da izravnaju godišnje neravnomjernosti proticaja</a:t>
            </a: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zajednički je interes brojnih činilaca u okviru </a:t>
            </a:r>
            <a:r>
              <a:rPr lang="sr-Latn-CS" b="1" dirty="0" smtClean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Integralnog vodoprivrednog sistema Crne Gore</a:t>
            </a:r>
            <a:r>
              <a:rPr lang="sr-Latn-CS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Osnovni hidroenergetski potencijal Crne Gore čini: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Mogućnost godišnje proizvodnje električne energije od oko 6000 GWh-tehnički iskoristivog hidropotencijala, proisteklog iz projektovanih rješenja za prirodni pravac oticanja voda;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Mogućnost izgradnje velikih akumulacija na većim visinama i geološki stabilnom terenu, u blizini koncentrisanih padova;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sr-Latn-C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Povoljni topografski i geološki uslovi za izvođenje potrebnih radova.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9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9063" y="106772"/>
            <a:ext cx="9353550" cy="379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POSTAVKE ZA KORIŠĆENJE RASPOLOŽIVOG HIDROPOTENCIJALA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75169"/>
            <a:ext cx="12192000" cy="737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Crna Gora sa svojim hidro potencijalom predstavlja velike mogućnosti u ekonomskom razvoju. Hidroenergetski i vodni potencijal su razvojna šansa Crne Gore. Ekologija i hidroenergetika moraju naći kompromis, jer u suprotnom neće doći do realizacije veoma važnih projekata po Crnu Goru. </a:t>
            </a: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Relevantne institucije se moraju osloboditi neodlučnosti i odabrati prioritete u građenju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Pogrešan prikaz ekološke valorizacije planiranih objekata, doveo je do zastoja u realizaciji akumulacionih objekata. Bitna stvar u izgradnji novih objekata je poboljšanje vodnih režima-smanjenje poplavnih talasa kao i znatno povećanje malih voda što je osnov strategije korišćenja voda. Hidroenergetski objekti su visioko profitabilni u okviru integralnih sistema,  kao takvi privlačni su za investitore te država treba da bude nosioc svih budućih aktivnosti. Neblagovremene aktivnosti mogu dovesti do uzurpacije prostora predviđenog za akumulacije</a:t>
            </a:r>
            <a:r>
              <a:rPr lang="sl-SI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l-SI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Korišćenjem vodnog potencijala  u Crnoj Gori se stvaraju uslovi da se ulaže u razvoj i zaštitu životne sredine u nedovoljno razvijenim područjima</a:t>
            </a:r>
            <a:r>
              <a:rPr lang="sl-S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l-SI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sl-SI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Zastoji u realizaciji HE postrojenja su nastali kao rezultat pogrešne ekološke valorizacije planiranih objekata i odsustva dogovora o strategiji korišćenja vodnog </a:t>
            </a:r>
            <a:r>
              <a:rPr lang="sl-SI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potencijala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l-SI" b="1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Strateški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ciljevi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Gore: </a:t>
            </a:r>
            <a:endParaRPr lang="sr-Latn-ME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sr-Latn-ME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Maksimalno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racionalno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iskorišćenje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hidroenergetskog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potencijala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slivova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Tare</a:t>
            </a:r>
            <a:r>
              <a:rPr lang="sr-Latn-ME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Pive</a:t>
            </a:r>
            <a:r>
              <a:rPr lang="en-US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Morače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Obezbeđivanje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visokih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intalisanih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snaga</a:t>
            </a: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sr-Latn-ME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Stvaranje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najboljih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uslova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urbanizaciju</a:t>
            </a:r>
            <a:r>
              <a:rPr lang="en-US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naselja</a:t>
            </a:r>
            <a:r>
              <a:rPr lang="sr-Latn-ME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sl-SI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sl-SI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7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3171"/>
            <a:ext cx="6832320" cy="3790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PREZENTACIJA HIDRO-ENERGETSKIH OBJEKATA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834444"/>
            <a:ext cx="12192000" cy="608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r-Latn-M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Prezentacija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ciljne strukture integralnih projekata veoma je bitna sa aspekta komuniciranja sa javnošću. 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Dosadašnja praksa prikazivanja projekata koja se svodila na veoma sužen prikaz samo proizvodnih funkcija, pokazala se potpuno pogrešna. 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Pošto svi ciljevi nijesu adekvatno iskazivani od samog početka kao jedinstvena struktura, javnost nije bila u mogućnosti da uoči višeciljni karakter planiranih sistema, njihov značaj za integralni razvoj, uređenje i zaštitu prostora sliva, već se uloga prezentacije svodi samo na hidroenergetiku ili pak vodoprivredne ciljeve. Ta krupna metodološka manjkavost, veoma suženo prikazivanje ciljeva integralnog uređenja i korišćenja prostora, ima vrlo nepovoljnu socijalnu dimenziju-konfrontiranje subjekata koji u suštini imaju iste ciljeve.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l-SI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 iz oblasti korišćenja voda, moraju se posmatrati onako kako to zaista i jesu – kao </a:t>
            </a:r>
            <a:r>
              <a:rPr lang="sl-S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integralni razvojni projekti</a:t>
            </a:r>
            <a:r>
              <a:rPr lang="sl-S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 to već od samog definisanja naziva projekta, polaznih ciljeva i strukture. Praksa predsatavljanja projekta samo po ciljevima iz hidroenergetike, recimo »Hidroelektrana...«, na samom početku se pravi greška koja se kasnije prenosi i teško je ispraviti. Mnoge razvojne prednosti projekata se na pravi način ne prezentuju, što izaiva negativan efekat kod javnosti i negativan stav na sve djelove projekta. Vrlo važan sociološki fenomen, po kome se maltene samo jedan negativan sud o projektu prenosi u vidu lančane reakcije i na sve ostale atribute projekta-čak i na one za koje bi se očekivala nesporna pozitivna ocjena.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l-SI" dirty="0"/>
              <a:t> </a:t>
            </a:r>
            <a:endParaRPr lang="sr-Latn-ME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M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76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pic>
        <p:nvPicPr>
          <p:cNvPr id="3" name="Picture 2" descr="Integralni razvoj.tif"/>
          <p:cNvPicPr/>
          <p:nvPr/>
        </p:nvPicPr>
        <p:blipFill>
          <a:blip r:embed="rId3" cstate="print"/>
          <a:srcRect l="16258" t="9870" r="43711" b="69740"/>
          <a:stretch>
            <a:fillRect/>
          </a:stretch>
        </p:blipFill>
        <p:spPr>
          <a:xfrm>
            <a:off x="9058275" y="0"/>
            <a:ext cx="3133725" cy="3714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6849"/>
            <a:ext cx="905827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Među brojnim ciljevima integralnih sistema u oblasti vodoprivrede posebno treba istaći </a:t>
            </a:r>
            <a:r>
              <a:rPr lang="sl-SI" b="1" dirty="0" smtClean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poboljšanje režima malih voda, ublažavanje poplavnih talasa, mjere zaštite kvaliteta voda, vodosnabdijevanje</a:t>
            </a:r>
            <a:r>
              <a:rPr lang="sl-SI" dirty="0" smtClean="0">
                <a:effectLst/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1481677"/>
            <a:ext cx="9058275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Vodni režimi na vodotocima Crne Gore su izrazito neravnomjerni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što relativizuje vodno bogatstvo, jer se zadovoljavajućim mogu ocijeniti samo protoci u domenu prosječnih vrijednosti.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l-SI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dugim </a:t>
            </a: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malovodnim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periodima, protoci se »spuštaju« na veoma male vrijednosti koje ne mogu zadovoljiti ni osnovne potrebe ekosistema. U Crnoj Gori, ekstremno male vode su i po dvadeset i više puta manje od prosječnih vrijednosti proticaja. Takvih primjera imamo puno, kao na primjer rijeka Morača, Zeta, i veliki dijelom i ostali vodotoci.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069" y="5196427"/>
            <a:ext cx="118538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Navedeni podaci pokazuju da je neophodno da se izgradnjom akumulacija poboljšavaju vodni režimi što mora da budu jasni ciljevi razmatranih projekata na pojedinim rijekama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9459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1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" y="0"/>
            <a:ext cx="12044363" cy="6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sl-S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STAVOVI AUTORA PO PITANJU ISKORIŠĆENJA I VALORIZACIJE DIJELA HIDRO-POTENCIJALA CRNE GORE</a:t>
            </a:r>
            <a:endParaRPr lang="sr-Latn-M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" y="1135295"/>
            <a:ext cx="12192002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Raspodjela hidropotencijala Bilećkog jezera između Crne Gre i  BiH,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Izgradnja HE »Kruševo« 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(najnizvodniji profil),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Nastavak istražnih i radova na vododrživosti retenzije »Vrtac« u nikšićkom polju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Nastavak aktivnosti na HE »Komarnica«,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Razmatranje varijante na podizanjem kote uspora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Komarnica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sl-SI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Razmatranje predloga rješenja iz Vodoprivredne osnove CG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sl-SI" b="1" i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»Šavnik«</a:t>
            </a:r>
            <a:r>
              <a:rPr lang="sl-SI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(bez prevođenja dijela voda u nikšićko polje</a:t>
            </a:r>
            <a:r>
              <a:rPr lang="sl-SI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sl-SI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sr-Latn-M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r-Latn-M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7.1.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Nesporne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činjenice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je,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formiranjem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Bilećko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jezero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potopljeno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5,08 km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Gore. Od 26,72 km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površine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jezera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Crnoj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Gori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pripada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4,82 km.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Slivno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područje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procijenjeno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od 37 do 45 %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ukupnog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sliva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Bilećkog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jezera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- 495 km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598 km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odnosno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700 km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Dotok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akumulaciju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slivnog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područja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procjenjivan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18,65 do 42,19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odsto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ukupnog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dotoka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Bilećkog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jezera</a:t>
            </a:r>
            <a:r>
              <a:rPr lang="sr-Latn-M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Zapremina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pripada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Crnoj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Gori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23,9 %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ukupne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Bilećkog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jezera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odnosi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stanje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nakon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povećanja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Grančarevo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metra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urađeno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bez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saglasnosti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Gore.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Udio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proizvodnji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postojećih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hidroelektrana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Hidrosistema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Trebišnjica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studijama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kreće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od 83,36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GWh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488,4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GWh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sr-Latn-M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3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" y="0"/>
            <a:ext cx="12192001" cy="678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sr-Latn-ME" sz="16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7.2. 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rijeci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nizvodno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HE “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postoji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raspoloživi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pad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energetsko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korišćenje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hidropotencijala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Šćepan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polja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U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prošlom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rješenja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kojima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dominiralo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Buk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Bijela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uspora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500.00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tj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do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izlaza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odvodnih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”.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Deklaracijom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zaštiti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Skupština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 je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apelovala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Vlade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Bosne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Hercegovine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Republike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Srpske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Visokog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predstavnika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BiH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učine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u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njihovoj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nadležnosti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spriječe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devastaciju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Tare. To je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prouzrokovalo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aktivnosti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smanjenju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Buk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Bijela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 do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434.00 </a:t>
            </a:r>
            <a:r>
              <a:rPr lang="en-US" sz="1600" b="1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tj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do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granice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Bosne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Hercegovine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Crnom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Gorom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sz="16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Korišćenje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hidropotencijala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Crne Gore do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predmet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raznih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Kota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nivoa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Tarom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433.60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srednji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vodostaj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donje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Mratinju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instalisanog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proticaja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240 m</a:t>
            </a:r>
            <a:r>
              <a:rPr lang="en-US" sz="1600" baseline="300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projektnoj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dokumentaciji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490.70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Neiskorišćeni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bruto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pad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iznosi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cca</a:t>
            </a:r>
            <a:r>
              <a:rPr lang="en-US" sz="16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57.10 m. </a:t>
            </a:r>
            <a:endParaRPr lang="sr-Latn-ME" sz="16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sr-Latn-ME" sz="16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sr-Latn-ME" sz="16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 “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Sedamdesetih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godina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prošlog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vijeka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razmatrano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nekoliko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varijanti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svakako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najbolja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varijanta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najnizvodnijem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profilu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Ovaj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profil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nalazi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uzvodno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od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Tare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1600 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od HE “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nizvodno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km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predloženoj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tehničkoj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dokumentaciji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težilo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da se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moguće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više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iskoristi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raspoloživi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pad od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do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sastava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Tarom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Predviđeno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sledeće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projektno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rješenje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sr-Latn-ME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Podizanjem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usporiće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voda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rijeke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Pive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normalnog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uspora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495.00 </a:t>
            </a:r>
            <a:r>
              <a:rPr lang="en-US" b="1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mnm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Problem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kod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 “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Kruševo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predviđenoj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lokaciji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taj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dio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lijeve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akumulacije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nalazi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teritoriji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Bosne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Hercegovine</a:t>
            </a: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sr-Latn-ME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3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1907</Words>
  <Application>Microsoft Office PowerPoint</Application>
  <PresentationFormat>Custom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Slavko Hrvačević</dc:creator>
  <cp:lastModifiedBy>Arsenije Malikovic</cp:lastModifiedBy>
  <cp:revision>26</cp:revision>
  <dcterms:created xsi:type="dcterms:W3CDTF">2015-05-04T08:40:59Z</dcterms:created>
  <dcterms:modified xsi:type="dcterms:W3CDTF">2015-05-18T12:47:54Z</dcterms:modified>
</cp:coreProperties>
</file>